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10"/>
  </p:notesMasterIdLst>
  <p:sldIdLst>
    <p:sldId id="256" r:id="rId2"/>
    <p:sldId id="320" r:id="rId3"/>
    <p:sldId id="261" r:id="rId4"/>
    <p:sldId id="310" r:id="rId5"/>
    <p:sldId id="315" r:id="rId6"/>
    <p:sldId id="312" r:id="rId7"/>
    <p:sldId id="302" r:id="rId8"/>
    <p:sldId id="304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Bach Yoonsoo" initials="BY" lastIdx="4" clrIdx="0">
    <p:extLst>
      <p:ext uri="{19B8F6BF-5375-455C-9EA6-DF929625EA0E}">
        <p15:presenceInfo xmlns:p15="http://schemas.microsoft.com/office/powerpoint/2012/main" userId="c9e5e3f36b80a00e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0376"/>
    <p:restoredTop sz="94558"/>
  </p:normalViewPr>
  <p:slideViewPr>
    <p:cSldViewPr snapToGrid="0" snapToObjects="1">
      <p:cViewPr varScale="1">
        <p:scale>
          <a:sx n="121" d="100"/>
          <a:sy n="121" d="100"/>
        </p:scale>
        <p:origin x="440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commentAuthors" Target="commentAuthors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tif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KR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545355E-5FF9-4642-BA46-DA355211E83C}" type="datetimeFigureOut">
              <a:t>2021/03/24</a:t>
            </a:fld>
            <a:endParaRPr lang="en-KR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KR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K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K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9D04121-5324-D648-B7FD-4976E222DC85}" type="slidenum">
              <a:t>‹#›</a:t>
            </a:fld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86882076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K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9D04121-5324-D648-B7FD-4976E222DC85}" type="slidenum">
              <a:rPr lang="en-KR"/>
              <a:t>1</a:t>
            </a:fld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392772540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K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9D04121-5324-D648-B7FD-4976E222DC85}" type="slidenum">
              <a:rPr lang="en-KR"/>
              <a:t>6</a:t>
            </a:fld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424165179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_Ari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545596"/>
            <a:ext cx="12192000" cy="31240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" y="6478418"/>
            <a:ext cx="12192000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ctr">
              <a:lnSpc>
                <a:spcPct val="85000"/>
              </a:lnSpc>
              <a:defRPr sz="5400" b="1" spc="-5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altLang="ko-KR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1"/>
            <a:ext cx="10058400" cy="1143000"/>
          </a:xfrm>
        </p:spPr>
        <p:txBody>
          <a:bodyPr lIns="91440" rIns="91440">
            <a:normAutofit/>
          </a:bodyPr>
          <a:lstStyle>
            <a:lvl1pPr marL="0" indent="0" algn="ctr">
              <a:buNone/>
              <a:defRPr sz="2000" cap="small" spc="0" baseline="0">
                <a:solidFill>
                  <a:schemeClr val="tx2"/>
                </a:solidFill>
                <a:latin typeface="+mn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 altLang="ko-KR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1314E0-368F-624A-8F18-FD756C28B8B2}" type="datetimeFigureOut">
              <a:t>2021/03/24</a:t>
            </a:fld>
            <a:endParaRPr lang="en-K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7E014A-80CE-4346-B7A4-418F65AB8264}" type="slidenum">
              <a:t>‹#›</a:t>
            </a:fld>
            <a:endParaRPr lang="en-KR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287680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545596"/>
            <a:ext cx="12188825" cy="31240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3175" y="6480502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1314E0-368F-624A-8F18-FD756C28B8B2}" type="datetimeFigureOut">
              <a:t>2021/03/24</a:t>
            </a:fld>
            <a:endParaRPr lang="en-K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K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7E014A-80CE-4346-B7A4-418F65AB8264}" type="slidenum">
              <a:t>‹#›</a:t>
            </a:fld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11306190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645" cy="822960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 altLang="ko-KR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solidFill>
            <a:schemeClr val="bg2">
              <a:lumMod val="90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4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altLang="ko-KR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1314E0-368F-624A-8F18-FD756C28B8B2}" type="datetimeFigureOut">
              <a:t>2021/03/24</a:t>
            </a:fld>
            <a:endParaRPr lang="en-K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7E014A-80CE-4346-B7A4-418F65AB8264}" type="slidenum">
              <a:t>‹#›</a:t>
            </a:fld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263400450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 altLang="ko-KR"/>
              <a:t>Click to edit Master text styles</a:t>
            </a:r>
          </a:p>
          <a:p>
            <a:pPr lvl="1"/>
            <a:r>
              <a:rPr lang="en-US" altLang="ko-KR"/>
              <a:t>Second level</a:t>
            </a:r>
          </a:p>
          <a:p>
            <a:pPr lvl="2"/>
            <a:r>
              <a:rPr lang="en-US" altLang="ko-KR"/>
              <a:t>Third level</a:t>
            </a:r>
          </a:p>
          <a:p>
            <a:pPr lvl="3"/>
            <a:r>
              <a:rPr lang="en-US" altLang="ko-KR"/>
              <a:t>Fourth level</a:t>
            </a:r>
          </a:p>
          <a:p>
            <a:pPr lvl="4"/>
            <a:r>
              <a:rPr lang="en-US" altLang="ko-KR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1314E0-368F-624A-8F18-FD756C28B8B2}" type="datetimeFigureOut">
              <a:t>2021/03/24</a:t>
            </a:fld>
            <a:endParaRPr lang="en-K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7E014A-80CE-4346-B7A4-418F65AB8264}" type="slidenum">
              <a:t>‹#›</a:t>
            </a:fld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167947745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2302"/>
            <a:ext cx="2628900" cy="5759898"/>
          </a:xfrm>
        </p:spPr>
        <p:txBody>
          <a:bodyPr vert="eaVert"/>
          <a:lstStyle/>
          <a:p>
            <a:r>
              <a:rPr lang="en-US" altLang="ko-KR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2302"/>
            <a:ext cx="7734300" cy="5759898"/>
          </a:xfrm>
        </p:spPr>
        <p:txBody>
          <a:bodyPr vert="eaVert" lIns="45720" tIns="0" rIns="45720" bIns="0"/>
          <a:lstStyle/>
          <a:p>
            <a:pPr lvl="0"/>
            <a:r>
              <a:rPr lang="en-US" altLang="ko-KR"/>
              <a:t>Click to edit Master text styles</a:t>
            </a:r>
          </a:p>
          <a:p>
            <a:pPr lvl="1"/>
            <a:r>
              <a:rPr lang="en-US" altLang="ko-KR"/>
              <a:t>Second level</a:t>
            </a:r>
          </a:p>
          <a:p>
            <a:pPr lvl="2"/>
            <a:r>
              <a:rPr lang="en-US" altLang="ko-KR"/>
              <a:t>Third level</a:t>
            </a:r>
          </a:p>
          <a:p>
            <a:pPr lvl="3"/>
            <a:r>
              <a:rPr lang="en-US" altLang="ko-KR"/>
              <a:t>Fourth level</a:t>
            </a:r>
          </a:p>
          <a:p>
            <a:pPr lvl="4"/>
            <a:r>
              <a:rPr lang="en-US" altLang="ko-KR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1314E0-368F-624A-8F18-FD756C28B8B2}" type="datetimeFigureOut">
              <a:t>2021/03/24</a:t>
            </a:fld>
            <a:endParaRPr lang="en-K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7E014A-80CE-4346-B7A4-418F65AB8264}" type="slidenum">
              <a:t>‹#›</a:t>
            </a:fld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393344429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asic_TimesNewRoma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>
            <a:lvl1pPr indent="-324000" latinLnBrk="0">
              <a:defRPr sz="2400">
                <a:solidFill>
                  <a:schemeClr val="tx1"/>
                </a:solidFill>
                <a:latin typeface="+mj-lt"/>
              </a:defRPr>
            </a:lvl1pPr>
            <a:lvl2pPr latinLnBrk="0">
              <a:defRPr sz="2000">
                <a:solidFill>
                  <a:schemeClr val="tx1"/>
                </a:solidFill>
                <a:latin typeface="+mj-lt"/>
              </a:defRPr>
            </a:lvl2pPr>
            <a:lvl3pPr marL="612000" indent="-216000" latinLnBrk="0"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+mj-lt"/>
              </a:defRPr>
            </a:lvl3pPr>
            <a:lvl4pPr marL="648000" indent="-216000">
              <a:buFont typeface="Wingdings" panose="05000000000000000000" pitchFamily="2" charset="2"/>
              <a:buChar char="§"/>
              <a:defRPr sz="1600">
                <a:latin typeface="+mj-lt"/>
              </a:defRPr>
            </a:lvl4pPr>
            <a:lvl5pPr marL="756000" indent="-216000">
              <a:buFont typeface="Wingdings" panose="05000000000000000000" pitchFamily="2" charset="2"/>
              <a:buChar char="§"/>
              <a:defRPr sz="1600">
                <a:latin typeface="+mj-lt"/>
              </a:defRPr>
            </a:lvl5pPr>
          </a:lstStyle>
          <a:p>
            <a:pPr lvl="0"/>
            <a:r>
              <a:rPr lang="en-US" altLang="ko-KR" dirty="0"/>
              <a:t>Click to edit Master text styles</a:t>
            </a:r>
          </a:p>
          <a:p>
            <a:pPr lvl="1"/>
            <a:r>
              <a:rPr lang="en-US" altLang="ko-KR" dirty="0"/>
              <a:t>Second level</a:t>
            </a:r>
          </a:p>
          <a:p>
            <a:pPr lvl="2"/>
            <a:r>
              <a:rPr lang="en-US" altLang="ko-KR" dirty="0"/>
              <a:t>Third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1314E0-368F-624A-8F18-FD756C28B8B2}" type="datetimeFigureOut">
              <a:t>2021/03/24</a:t>
            </a:fld>
            <a:endParaRPr lang="en-K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7E014A-80CE-4346-B7A4-418F65AB8264}" type="slidenum">
              <a:t>‹#›</a:t>
            </a:fld>
            <a:endParaRPr lang="en-KR"/>
          </a:p>
        </p:txBody>
      </p:sp>
      <p:sp>
        <p:nvSpPr>
          <p:cNvPr id="7" name="Title Placeholder 1">
            <a:extLst>
              <a:ext uri="{FF2B5EF4-FFF2-40B4-BE49-F238E27FC236}">
                <a16:creationId xmlns:a16="http://schemas.microsoft.com/office/drawing/2014/main" id="{16227371-047B-9B44-B6E9-A881E170F2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1008" y="104652"/>
            <a:ext cx="11490564" cy="65302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4642741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Maths_CambriaMat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>
            <a:lvl1pPr indent="-324000" latinLnBrk="0">
              <a:defRPr sz="2400">
                <a:solidFill>
                  <a:schemeClr val="tx1"/>
                </a:solidFill>
                <a:latin typeface="Cambria Math" panose="02040503050406030204" pitchFamily="18" charset="0"/>
              </a:defRPr>
            </a:lvl1pPr>
            <a:lvl2pPr latinLnBrk="0">
              <a:defRPr sz="2000">
                <a:solidFill>
                  <a:schemeClr val="tx1"/>
                </a:solidFill>
                <a:latin typeface="Cambria Math" panose="02040503050406030204" pitchFamily="18" charset="0"/>
              </a:defRPr>
            </a:lvl2pPr>
            <a:lvl3pPr marL="612000" indent="-216000" latinLnBrk="0"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ambria Math" panose="02040503050406030204" pitchFamily="18" charset="0"/>
              </a:defRPr>
            </a:lvl3pPr>
            <a:lvl4pPr marL="648000" indent="-216000">
              <a:buFont typeface="Wingdings" panose="05000000000000000000" pitchFamily="2" charset="2"/>
              <a:buChar char="§"/>
              <a:defRPr sz="1600">
                <a:latin typeface="+mj-lt"/>
              </a:defRPr>
            </a:lvl4pPr>
            <a:lvl5pPr marL="756000" indent="-216000">
              <a:buFont typeface="Wingdings" panose="05000000000000000000" pitchFamily="2" charset="2"/>
              <a:buChar char="§"/>
              <a:defRPr sz="1600">
                <a:latin typeface="+mj-lt"/>
              </a:defRPr>
            </a:lvl5pPr>
          </a:lstStyle>
          <a:p>
            <a:pPr lvl="0"/>
            <a:r>
              <a:rPr lang="en-US" altLang="ko-KR" dirty="0"/>
              <a:t>Click to edit Master text styles</a:t>
            </a:r>
          </a:p>
          <a:p>
            <a:pPr lvl="1"/>
            <a:r>
              <a:rPr lang="en-US" altLang="ko-KR" dirty="0"/>
              <a:t>Second level</a:t>
            </a:r>
          </a:p>
          <a:p>
            <a:pPr lvl="2"/>
            <a:r>
              <a:rPr lang="en-US" altLang="ko-KR" dirty="0"/>
              <a:t>Third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1314E0-368F-624A-8F18-FD756C28B8B2}" type="datetimeFigureOut">
              <a:t>2021/03/24</a:t>
            </a:fld>
            <a:endParaRPr lang="en-K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7E014A-80CE-4346-B7A4-418F65AB8264}" type="slidenum">
              <a:t>‹#›</a:t>
            </a:fld>
            <a:endParaRPr lang="en-KR"/>
          </a:p>
        </p:txBody>
      </p:sp>
      <p:sp>
        <p:nvSpPr>
          <p:cNvPr id="7" name="Title Placeholder 1">
            <a:extLst>
              <a:ext uri="{FF2B5EF4-FFF2-40B4-BE49-F238E27FC236}">
                <a16:creationId xmlns:a16="http://schemas.microsoft.com/office/drawing/2014/main" id="{6ADC5147-96DB-654A-999D-7FC4DC7E94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1009" y="106494"/>
            <a:ext cx="11490564" cy="65302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29793499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des_Consola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>
            <a:lvl1pPr indent="-324000" latinLnBrk="0">
              <a:defRPr sz="2400">
                <a:solidFill>
                  <a:schemeClr val="tx1"/>
                </a:solidFill>
                <a:latin typeface="Consolas" panose="020B0609020204030204" pitchFamily="49" charset="0"/>
              </a:defRPr>
            </a:lvl1pPr>
            <a:lvl2pPr latinLnBrk="0">
              <a:defRPr sz="2000">
                <a:solidFill>
                  <a:schemeClr val="tx1"/>
                </a:solidFill>
                <a:latin typeface="Consolas" panose="020B0609020204030204" pitchFamily="49" charset="0"/>
              </a:defRPr>
            </a:lvl2pPr>
            <a:lvl3pPr marL="612000" indent="-216000" latinLnBrk="0"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Consolas" panose="020B0609020204030204" pitchFamily="49" charset="0"/>
              </a:defRPr>
            </a:lvl3pPr>
            <a:lvl4pPr marL="648000" indent="-216000">
              <a:buFont typeface="Wingdings" panose="05000000000000000000" pitchFamily="2" charset="2"/>
              <a:buChar char="§"/>
              <a:defRPr sz="1600">
                <a:latin typeface="+mj-lt"/>
              </a:defRPr>
            </a:lvl4pPr>
            <a:lvl5pPr marL="756000" indent="-216000">
              <a:buFont typeface="Wingdings" panose="05000000000000000000" pitchFamily="2" charset="2"/>
              <a:buChar char="§"/>
              <a:defRPr sz="1600">
                <a:latin typeface="+mj-lt"/>
              </a:defRPr>
            </a:lvl5pPr>
          </a:lstStyle>
          <a:p>
            <a:pPr lvl="0"/>
            <a:r>
              <a:rPr lang="en-US" altLang="ko-KR" dirty="0"/>
              <a:t>Click to edit Master text styles</a:t>
            </a:r>
          </a:p>
          <a:p>
            <a:pPr lvl="1"/>
            <a:r>
              <a:rPr lang="en-US" altLang="ko-KR" dirty="0"/>
              <a:t>Second level</a:t>
            </a:r>
          </a:p>
          <a:p>
            <a:pPr lvl="2"/>
            <a:r>
              <a:rPr lang="en-US" altLang="ko-KR" dirty="0"/>
              <a:t>Third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1314E0-368F-624A-8F18-FD756C28B8B2}" type="datetimeFigureOut">
              <a:t>2021/03/24</a:t>
            </a:fld>
            <a:endParaRPr lang="en-K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7E014A-80CE-4346-B7A4-418F65AB8264}" type="slidenum">
              <a:t>‹#›</a:t>
            </a:fld>
            <a:endParaRPr lang="en-KR"/>
          </a:p>
        </p:txBody>
      </p:sp>
      <p:sp>
        <p:nvSpPr>
          <p:cNvPr id="7" name="Title Placeholder 1">
            <a:extLst>
              <a:ext uri="{FF2B5EF4-FFF2-40B4-BE49-F238E27FC236}">
                <a16:creationId xmlns:a16="http://schemas.microsoft.com/office/drawing/2014/main" id="{525D62C8-E3C6-D94D-B70D-6D26087FE2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1009" y="106494"/>
            <a:ext cx="11490564" cy="65302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63460905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3259107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3227119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2574916" cy="2286000"/>
          </a:xfrm>
        </p:spPr>
        <p:txBody>
          <a:bodyPr anchor="b">
            <a:normAutofit/>
          </a:bodyPr>
          <a:lstStyle>
            <a:lvl1pPr>
              <a:defRPr sz="3200" b="0">
                <a:solidFill>
                  <a:srgbClr val="FFFFFF"/>
                </a:solidFill>
              </a:defRPr>
            </a:lvl1pPr>
          </a:lstStyle>
          <a:p>
            <a:r>
              <a:rPr lang="en-US" altLang="ko-KR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28238" y="594359"/>
            <a:ext cx="7664601" cy="5710845"/>
          </a:xfrm>
        </p:spPr>
        <p:txBody>
          <a:bodyPr/>
          <a:lstStyle>
            <a:lvl1pPr indent="-324000" latinLnBrk="0">
              <a:defRPr>
                <a:solidFill>
                  <a:schemeClr val="tx1"/>
                </a:solidFill>
              </a:defRPr>
            </a:lvl1pPr>
            <a:lvl2pPr latinLnBrk="0">
              <a:defRPr>
                <a:solidFill>
                  <a:schemeClr val="tx1"/>
                </a:solidFill>
              </a:defRPr>
            </a:lvl2pPr>
            <a:lvl3pPr latinLnBrk="0">
              <a:defRPr>
                <a:solidFill>
                  <a:schemeClr val="tx1"/>
                </a:solidFill>
              </a:defRPr>
            </a:lvl3pPr>
          </a:lstStyle>
          <a:p>
            <a:pPr lvl="0"/>
            <a:r>
              <a:rPr lang="en-US" altLang="ko-KR" dirty="0"/>
              <a:t>Click to edit Master text styles</a:t>
            </a:r>
          </a:p>
          <a:p>
            <a:pPr lvl="1"/>
            <a:r>
              <a:rPr lang="en-US" altLang="ko-KR" dirty="0"/>
              <a:t>Second level</a:t>
            </a:r>
          </a:p>
          <a:p>
            <a:pPr lvl="2"/>
            <a:r>
              <a:rPr lang="en-US" altLang="ko-KR" dirty="0"/>
              <a:t>Third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2574916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altLang="ko-KR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181314E0-368F-624A-8F18-FD756C28B8B2}" type="datetimeFigureOut">
              <a:t>2021/03/24</a:t>
            </a:fld>
            <a:endParaRPr lang="en-K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628238" y="6459785"/>
            <a:ext cx="4648200" cy="365125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endParaRPr lang="en-K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5B7E014A-80CE-4346-B7A4-418F65AB8264}" type="slidenum">
              <a:t>‹#›</a:t>
            </a:fld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37189491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545596"/>
            <a:ext cx="12188825" cy="31240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0" y="6481588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 latinLnBrk="0">
              <a:lnSpc>
                <a:spcPct val="85000"/>
              </a:lnSpc>
              <a:defRPr sz="5400" b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altLang="ko-KR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 latinLnBrk="0">
              <a:buNone/>
              <a:defRPr sz="2400" cap="none" spc="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altLang="ko-KR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1314E0-368F-624A-8F18-FD756C28B8B2}" type="datetimeFigureOut">
              <a:t>2021/03/24</a:t>
            </a:fld>
            <a:endParaRPr lang="en-K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7E014A-80CE-4346-B7A4-418F65AB8264}" type="slidenum">
              <a:t>‹#›</a:t>
            </a:fld>
            <a:endParaRPr lang="en-KR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6538017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 altLang="ko-KR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80" y="1845734"/>
            <a:ext cx="4937760" cy="4023359"/>
          </a:xfrm>
        </p:spPr>
        <p:txBody>
          <a:bodyPr/>
          <a:lstStyle/>
          <a:p>
            <a:pPr lvl="0"/>
            <a:r>
              <a:rPr lang="en-US" altLang="ko-KR"/>
              <a:t>Click to edit Master text styles</a:t>
            </a:r>
          </a:p>
          <a:p>
            <a:pPr lvl="1"/>
            <a:r>
              <a:rPr lang="en-US" altLang="ko-KR"/>
              <a:t>Second level</a:t>
            </a:r>
          </a:p>
          <a:p>
            <a:pPr lvl="2"/>
            <a:r>
              <a:rPr lang="en-US" altLang="ko-KR"/>
              <a:t>Third level</a:t>
            </a:r>
          </a:p>
          <a:p>
            <a:pPr lvl="3"/>
            <a:r>
              <a:rPr lang="en-US" altLang="ko-KR"/>
              <a:t>Fourth level</a:t>
            </a:r>
          </a:p>
          <a:p>
            <a:pPr lvl="4"/>
            <a:r>
              <a:rPr lang="en-US" altLang="ko-KR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n-US" altLang="ko-KR"/>
              <a:t>Click to edit Master text styles</a:t>
            </a:r>
          </a:p>
          <a:p>
            <a:pPr lvl="1"/>
            <a:r>
              <a:rPr lang="en-US" altLang="ko-KR"/>
              <a:t>Second level</a:t>
            </a:r>
          </a:p>
          <a:p>
            <a:pPr lvl="2"/>
            <a:r>
              <a:rPr lang="en-US" altLang="ko-KR"/>
              <a:t>Third level</a:t>
            </a:r>
          </a:p>
          <a:p>
            <a:pPr lvl="3"/>
            <a:r>
              <a:rPr lang="en-US" altLang="ko-KR"/>
              <a:t>Fourth level</a:t>
            </a:r>
          </a:p>
          <a:p>
            <a:pPr lvl="4"/>
            <a:r>
              <a:rPr lang="en-US" altLang="ko-KR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1314E0-368F-624A-8F18-FD756C28B8B2}" type="datetimeFigureOut">
              <a:t>2021/03/24</a:t>
            </a:fld>
            <a:endParaRPr lang="en-K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7E014A-80CE-4346-B7A4-418F65AB8264}" type="slidenum">
              <a:t>‹#›</a:t>
            </a:fld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43821302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 altLang="ko-KR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ko-KR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5"/>
            <a:ext cx="4937760" cy="3286760"/>
          </a:xfrm>
        </p:spPr>
        <p:txBody>
          <a:bodyPr/>
          <a:lstStyle/>
          <a:p>
            <a:pPr lvl="0"/>
            <a:r>
              <a:rPr lang="en-US" altLang="ko-KR"/>
              <a:t>Click to edit Master text styles</a:t>
            </a:r>
          </a:p>
          <a:p>
            <a:pPr lvl="1"/>
            <a:r>
              <a:rPr lang="en-US" altLang="ko-KR"/>
              <a:t>Second level</a:t>
            </a:r>
          </a:p>
          <a:p>
            <a:pPr lvl="2"/>
            <a:r>
              <a:rPr lang="en-US" altLang="ko-KR"/>
              <a:t>Third level</a:t>
            </a:r>
          </a:p>
          <a:p>
            <a:pPr lvl="3"/>
            <a:r>
              <a:rPr lang="en-US" altLang="ko-KR"/>
              <a:t>Fourth level</a:t>
            </a:r>
          </a:p>
          <a:p>
            <a:pPr lvl="4"/>
            <a:r>
              <a:rPr lang="en-US" altLang="ko-KR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ko-KR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286760"/>
          </a:xfrm>
        </p:spPr>
        <p:txBody>
          <a:bodyPr/>
          <a:lstStyle/>
          <a:p>
            <a:pPr lvl="0"/>
            <a:r>
              <a:rPr lang="en-US" altLang="ko-KR"/>
              <a:t>Click to edit Master text styles</a:t>
            </a:r>
          </a:p>
          <a:p>
            <a:pPr lvl="1"/>
            <a:r>
              <a:rPr lang="en-US" altLang="ko-KR"/>
              <a:t>Second level</a:t>
            </a:r>
          </a:p>
          <a:p>
            <a:pPr lvl="2"/>
            <a:r>
              <a:rPr lang="en-US" altLang="ko-KR"/>
              <a:t>Third level</a:t>
            </a:r>
          </a:p>
          <a:p>
            <a:pPr lvl="3"/>
            <a:r>
              <a:rPr lang="en-US" altLang="ko-KR"/>
              <a:t>Fourth level</a:t>
            </a:r>
          </a:p>
          <a:p>
            <a:pPr lvl="4"/>
            <a:r>
              <a:rPr lang="en-US" altLang="ko-KR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1314E0-368F-624A-8F18-FD756C28B8B2}" type="datetimeFigureOut">
              <a:t>2021/03/24</a:t>
            </a:fld>
            <a:endParaRPr lang="en-K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7E014A-80CE-4346-B7A4-418F65AB8264}" type="slidenum">
              <a:t>‹#›</a:t>
            </a:fld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38432527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1314E0-368F-624A-8F18-FD756C28B8B2}" type="datetimeFigureOut">
              <a:t>2021/03/24</a:t>
            </a:fld>
            <a:endParaRPr lang="en-K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7E014A-80CE-4346-B7A4-418F65AB8264}" type="slidenum">
              <a:t>‹#›</a:t>
            </a:fld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42695026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545596"/>
            <a:ext cx="12188825" cy="31240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481588"/>
            <a:ext cx="12192000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61009" y="106494"/>
            <a:ext cx="11490564" cy="65302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61008" y="936953"/>
            <a:ext cx="11490565" cy="5250091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 altLang="ko-KR" dirty="0"/>
              <a:t> Edit Master text styles</a:t>
            </a:r>
          </a:p>
          <a:p>
            <a:pPr lvl="1"/>
            <a:r>
              <a:rPr lang="en-US" altLang="ko-KR" dirty="0"/>
              <a:t>Second level</a:t>
            </a:r>
          </a:p>
          <a:p>
            <a:pPr lvl="2"/>
            <a:r>
              <a:rPr lang="en-US" altLang="ko-KR" dirty="0"/>
              <a:t>Third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545596"/>
            <a:ext cx="2472271" cy="2793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181314E0-368F-624A-8F18-FD756C28B8B2}" type="datetimeFigureOut">
              <a:t>2021/03/24</a:t>
            </a:fld>
            <a:endParaRPr lang="en-K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545596"/>
            <a:ext cx="4822804" cy="2793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K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545596"/>
            <a:ext cx="1312025" cy="2793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5B7E014A-80CE-4346-B7A4-418F65AB8264}" type="slidenum">
              <a:t>‹#›</a:t>
            </a:fld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17808458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</p:sldLayoutIdLst>
  <p:txStyles>
    <p:titleStyle>
      <a:lvl1pPr algn="l" defTabSz="914400" rtl="0" eaLnBrk="1" latinLnBrk="1" hangingPunct="1">
        <a:lnSpc>
          <a:spcPct val="85000"/>
        </a:lnSpc>
        <a:spcBef>
          <a:spcPct val="0"/>
        </a:spcBef>
        <a:buNone/>
        <a:defRPr sz="4400" b="1" kern="1200" spc="-50" baseline="0">
          <a:solidFill>
            <a:schemeClr val="tx1">
              <a:lumMod val="75000"/>
              <a:lumOff val="25000"/>
            </a:schemeClr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91440" indent="-91440" algn="l" defTabSz="914400" rtl="0" eaLnBrk="1" latinLnBrk="1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Wingdings" panose="05000000000000000000" pitchFamily="2" charset="2"/>
        <a:buChar char="Ø"/>
        <a:defRPr sz="2400" kern="1200">
          <a:solidFill>
            <a:schemeClr val="tx1"/>
          </a:solidFill>
          <a:latin typeface="+mj-lt"/>
          <a:ea typeface="+mn-ea"/>
          <a:cs typeface="Tahoma" panose="020B0604030504040204" pitchFamily="34" charset="0"/>
        </a:defRPr>
      </a:lvl1pPr>
      <a:lvl2pPr marL="432000" indent="-216000" algn="l" defTabSz="914400" rtl="0" eaLnBrk="1" latinLnBrk="1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Times New Roman" panose="02020603050405020304" pitchFamily="18" charset="0"/>
        <a:buChar char="◦"/>
        <a:defRPr sz="2000" kern="1200">
          <a:solidFill>
            <a:schemeClr val="tx1"/>
          </a:solidFill>
          <a:latin typeface="+mj-lt"/>
          <a:ea typeface="+mn-ea"/>
          <a:cs typeface="Tahoma" panose="020B0604030504040204" pitchFamily="34" charset="0"/>
        </a:defRPr>
      </a:lvl2pPr>
      <a:lvl3pPr marL="612000" indent="-216000" algn="l" defTabSz="914400" rtl="0" eaLnBrk="1" latinLnBrk="1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+mj-lt"/>
          <a:ea typeface="+mn-ea"/>
          <a:cs typeface="Tahoma" panose="020B0604030504040204" pitchFamily="34" charset="0"/>
        </a:defRPr>
      </a:lvl3pPr>
      <a:lvl4pPr marL="648000" indent="-216000" algn="l" defTabSz="914400" rtl="0" eaLnBrk="1" latinLnBrk="1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600" kern="1200">
          <a:solidFill>
            <a:schemeClr val="tx1">
              <a:lumMod val="75000"/>
              <a:lumOff val="25000"/>
            </a:schemeClr>
          </a:solidFill>
          <a:latin typeface="+mj-lt"/>
          <a:ea typeface="+mn-ea"/>
          <a:cs typeface="Tahoma" panose="020B0604030504040204" pitchFamily="34" charset="0"/>
        </a:defRPr>
      </a:lvl4pPr>
      <a:lvl5pPr marL="756000" indent="-216000" algn="l" defTabSz="914400" rtl="0" eaLnBrk="1" latinLnBrk="1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600" kern="1200">
          <a:solidFill>
            <a:schemeClr val="tx1">
              <a:lumMod val="75000"/>
              <a:lumOff val="25000"/>
            </a:schemeClr>
          </a:solidFill>
          <a:latin typeface="+mj-lt"/>
          <a:ea typeface="+mn-ea"/>
          <a:cs typeface="Tahoma" panose="020B0604030504040204" pitchFamily="34" charset="0"/>
        </a:defRPr>
      </a:lvl5pPr>
      <a:lvl6pPr marL="1100000" indent="-228600" algn="l" defTabSz="914400" rtl="0" eaLnBrk="1" latinLnBrk="1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1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1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1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aas.org/posts/news/2019/10/month-astronomical-history-50-years-ccds" TargetMode="External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B33CE4-7E29-FD40-9C2E-59591092955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>
                <a:solidFill>
                  <a:srgbClr val="FF0000"/>
                </a:solidFill>
              </a:rPr>
              <a:t>CCD Data</a:t>
            </a:r>
            <a:br>
              <a:rPr lang="en-US">
                <a:solidFill>
                  <a:srgbClr val="FF0000"/>
                </a:solidFill>
              </a:rPr>
            </a:br>
            <a:br>
              <a:rPr lang="en-KR" sz="3200"/>
            </a:br>
            <a:r>
              <a:rPr lang="en-KR" sz="3200"/>
              <a:t>for</a:t>
            </a:r>
            <a:br>
              <a:rPr lang="en-KR" sz="3200"/>
            </a:br>
            <a:r>
              <a:rPr lang="en-KR" sz="3200"/>
              <a:t> </a:t>
            </a:r>
            <a:br>
              <a:rPr lang="en-KR" sz="3200"/>
            </a:br>
            <a:r>
              <a:rPr lang="en-KR">
                <a:solidFill>
                  <a:schemeClr val="accent2"/>
                </a:solidFill>
              </a:rPr>
              <a:t>SNU_AO </a:t>
            </a:r>
            <a:r>
              <a:rPr lang="en-KR"/>
              <a:t>class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0152C4F-B803-B742-A3C6-C259E7F644C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/>
              <a:t>Yoonsoo P. Bach</a:t>
            </a:r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205283128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22954775-8298-4448-8D2B-B90B692B4F5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KR"/>
              <a:t>About CCD data</a:t>
            </a:r>
          </a:p>
          <a:p>
            <a:r>
              <a:rPr lang="en-KR"/>
              <a:t>Before CCD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105B3FC-51B0-9C40-A494-E5D37C8730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/>
              <a:t>Contents</a:t>
            </a:r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307176536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414F56D6-4299-C547-B0E6-F20A058525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1008" y="936953"/>
            <a:ext cx="11104851" cy="5250091"/>
          </a:xfrm>
        </p:spPr>
        <p:txBody>
          <a:bodyPr/>
          <a:lstStyle/>
          <a:p>
            <a:r>
              <a:rPr lang="en-KR" b="1"/>
              <a:t>First concept design</a:t>
            </a:r>
            <a:r>
              <a:rPr lang="en-KR"/>
              <a:t>: 1969-10-17 @ Bell labs (NJ, US)</a:t>
            </a:r>
          </a:p>
          <a:p>
            <a:r>
              <a:rPr lang="en-KR" b="1"/>
              <a:t>First published</a:t>
            </a:r>
            <a:r>
              <a:rPr lang="en-KR"/>
              <a:t>: 1970 Apr</a:t>
            </a:r>
          </a:p>
          <a:p>
            <a:r>
              <a:rPr lang="en-KR" b="1"/>
              <a:t>First patent</a:t>
            </a:r>
            <a:r>
              <a:rPr lang="en-KR"/>
              <a:t>: 1971 (see figure below)</a:t>
            </a:r>
          </a:p>
          <a:p>
            <a:r>
              <a:rPr lang="en-US" altLang="ko-KR"/>
              <a:t>1970s: NASA JPL started developing astronomical CCDs.</a:t>
            </a:r>
          </a:p>
          <a:p>
            <a:r>
              <a:rPr lang="en-US" b="1"/>
              <a:t>First light</a:t>
            </a:r>
            <a:r>
              <a:rPr lang="en-US"/>
              <a:t>: 1976 by Brad A. Smith @ Mt. Bigelow with JPL engineer Jim Janesick.</a:t>
            </a:r>
          </a:p>
          <a:p>
            <a:r>
              <a:rPr lang="en-US"/>
              <a:t>IRAF design phase: 1981-1986</a:t>
            </a:r>
            <a:endParaRPr lang="en-KR"/>
          </a:p>
          <a:p>
            <a:r>
              <a:rPr lang="en-KR"/>
              <a:t>2009 Nobel (physics; half) to 2 CCD inventors.</a:t>
            </a:r>
          </a:p>
          <a:p>
            <a:pPr marL="0" indent="0">
              <a:buNone/>
            </a:pPr>
            <a:r>
              <a:rPr lang="en-KR" sz="1400"/>
              <a:t>	</a:t>
            </a:r>
          </a:p>
          <a:p>
            <a:pPr marL="0" indent="0">
              <a:buNone/>
            </a:pPr>
            <a:endParaRPr lang="en-KR" sz="1400"/>
          </a:p>
          <a:p>
            <a:pPr marL="0" indent="0">
              <a:buNone/>
            </a:pPr>
            <a:r>
              <a:rPr lang="en-KR" sz="1400"/>
              <a:t>	Reference: Sara Turriziani (2019), AAS HAD, 50 Years of CCDs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8672FA30-A337-8F44-98A5-5D0204BFDA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KR"/>
              <a:t>History of CCDs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4187071-FF90-4145-83D9-F4CAE62F2FB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13533" y="3429000"/>
            <a:ext cx="5217459" cy="2772707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B451CFC4-9213-A447-A3B5-E379C0DD001E}"/>
              </a:ext>
            </a:extLst>
          </p:cNvPr>
          <p:cNvSpPr/>
          <p:nvPr/>
        </p:nvSpPr>
        <p:spPr>
          <a:xfrm>
            <a:off x="2110614" y="5396827"/>
            <a:ext cx="3985386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16000" lvl="1" indent="0">
              <a:buNone/>
            </a:pPr>
            <a:r>
              <a:rPr lang="en-US" sz="800">
                <a:hlinkClick r:id="rId3"/>
              </a:rPr>
              <a:t>https://aas.org/posts/news/2019/10/month-astronomical-history-50-years-ccds</a:t>
            </a:r>
            <a:r>
              <a:rPr lang="en-KR" sz="800"/>
              <a:t> 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8301203-6A45-4247-AF61-871ABF026C50}"/>
              </a:ext>
            </a:extLst>
          </p:cNvPr>
          <p:cNvSpPr/>
          <p:nvPr/>
        </p:nvSpPr>
        <p:spPr>
          <a:xfrm>
            <a:off x="6768352" y="5940097"/>
            <a:ext cx="5062639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b="0" i="0">
                <a:solidFill>
                  <a:srgbClr val="000000"/>
                </a:solidFill>
                <a:effectLst/>
                <a:latin typeface="UniversLTPro-45Light"/>
              </a:rPr>
              <a:t>Image from the </a:t>
            </a:r>
            <a:r>
              <a:rPr lang="en-US" sz="1400" b="1" i="0" u="sng">
                <a:solidFill>
                  <a:srgbClr val="000000"/>
                </a:solidFill>
                <a:effectLst/>
                <a:latin typeface="UniversLTPro-45Light"/>
              </a:rPr>
              <a:t>patent for using CCDs in imaging filed </a:t>
            </a:r>
            <a:r>
              <a:rPr lang="en-US" sz="1400" b="0" i="0">
                <a:solidFill>
                  <a:srgbClr val="000000"/>
                </a:solidFill>
                <a:effectLst/>
                <a:latin typeface="UniversLTPro-45Light"/>
              </a:rPr>
              <a:t>by Tompsett in 1971. </a:t>
            </a:r>
            <a:r>
              <a:rPr lang="en-US" sz="1400" b="0" i="1">
                <a:solidFill>
                  <a:srgbClr val="000000"/>
                </a:solidFill>
                <a:effectLst/>
                <a:latin typeface="UniversLTPro-45Light"/>
              </a:rPr>
              <a:t>(U.S. Patent 4,085,456)</a:t>
            </a:r>
            <a:endParaRPr lang="en-KR" sz="1400"/>
          </a:p>
        </p:txBody>
      </p:sp>
    </p:spTree>
    <p:extLst>
      <p:ext uri="{BB962C8B-B14F-4D97-AF65-F5344CB8AC3E}">
        <p14:creationId xmlns:p14="http://schemas.microsoft.com/office/powerpoint/2010/main" val="427373364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5A3E6C22-A407-E64E-A122-D93EC175B5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1008" y="936953"/>
            <a:ext cx="11490563" cy="5250091"/>
          </a:xfrm>
        </p:spPr>
        <p:txBody>
          <a:bodyPr>
            <a:normAutofit/>
          </a:bodyPr>
          <a:lstStyle/>
          <a:p>
            <a:r>
              <a:rPr lang="en-KR"/>
              <a:t>CCD data contains at least 2 parts: header and data.</a:t>
            </a:r>
          </a:p>
          <a:p>
            <a:r>
              <a:rPr lang="en-KR"/>
              <a:t>Since 1990s, </a:t>
            </a:r>
            <a:r>
              <a:rPr lang="en-KR">
                <a:solidFill>
                  <a:srgbClr val="FF0000"/>
                </a:solidFill>
              </a:rPr>
              <a:t>the only standard file format is FITS </a:t>
            </a:r>
            <a:r>
              <a:rPr lang="en-KR"/>
              <a:t>(</a:t>
            </a:r>
            <a:r>
              <a:rPr lang="en-US" b="1"/>
              <a:t>Flexible Image Transport System</a:t>
            </a:r>
            <a:r>
              <a:rPr lang="en-US"/>
              <a:t>)</a:t>
            </a:r>
          </a:p>
          <a:p>
            <a:pPr lvl="1"/>
            <a:r>
              <a:rPr lang="en-US"/>
              <a:t>Initial release 1981</a:t>
            </a:r>
          </a:p>
          <a:p>
            <a:pPr lvl="1"/>
            <a:r>
              <a:rPr lang="en-US"/>
              <a:t>Current FITS version 4.0 (2016; IAU FITS Working Group)</a:t>
            </a:r>
          </a:p>
          <a:p>
            <a:pPr lvl="1"/>
            <a:r>
              <a:rPr lang="en-US"/>
              <a:t>Old IRAF used, e.g., .imh format.</a:t>
            </a:r>
          </a:p>
          <a:p>
            <a:endParaRPr lang="en-KR"/>
          </a:p>
          <a:p>
            <a:pPr lvl="2"/>
            <a:endParaRPr lang="en-KR"/>
          </a:p>
          <a:p>
            <a:pPr lvl="1"/>
            <a:endParaRPr lang="en-KR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F2ACAAA2-C8A2-6F41-8F1D-8A8F0B9980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KR"/>
              <a:t>CCD data format</a:t>
            </a:r>
          </a:p>
        </p:txBody>
      </p:sp>
    </p:spTree>
    <p:extLst>
      <p:ext uri="{BB962C8B-B14F-4D97-AF65-F5344CB8AC3E}">
        <p14:creationId xmlns:p14="http://schemas.microsoft.com/office/powerpoint/2010/main" val="183347710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6ACC5EAE-72DF-D442-ADDF-8595ACED27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KR"/>
              <a:t>CCD data contains at least 2 parts: header and data.</a:t>
            </a:r>
          </a:p>
          <a:p>
            <a:r>
              <a:rPr lang="en-KR" b="1" u="sng"/>
              <a:t>Header</a:t>
            </a:r>
            <a:r>
              <a:rPr lang="en-KR"/>
              <a:t>: Information about the file.</a:t>
            </a:r>
          </a:p>
          <a:p>
            <a:pPr lvl="1"/>
            <a:r>
              <a:rPr lang="en-KR">
                <a:latin typeface="Consolas" panose="020B0609020204030204" pitchFamily="49" charset="0"/>
                <a:cs typeface="Consolas" panose="020B0609020204030204" pitchFamily="49" charset="0"/>
              </a:rPr>
              <a:t>&lt;keyword&gt;</a:t>
            </a:r>
            <a:r>
              <a:rPr lang="en-KR"/>
              <a:t>: max 8 characters</a:t>
            </a:r>
          </a:p>
          <a:p>
            <a:pPr lvl="1"/>
            <a:r>
              <a:rPr lang="en-KR">
                <a:latin typeface="Consolas" panose="020B0609020204030204" pitchFamily="49" charset="0"/>
                <a:cs typeface="Consolas" panose="020B0609020204030204" pitchFamily="49" charset="0"/>
              </a:rPr>
              <a:t>&lt;value&gt;</a:t>
            </a:r>
            <a:r>
              <a:rPr lang="en-KR"/>
              <a:t>: float, string, etc</a:t>
            </a:r>
          </a:p>
          <a:p>
            <a:pPr lvl="1"/>
            <a:r>
              <a:rPr lang="en-KR">
                <a:latin typeface="Consolas" panose="020B0609020204030204" pitchFamily="49" charset="0"/>
                <a:cs typeface="Consolas" panose="020B0609020204030204" pitchFamily="49" charset="0"/>
              </a:rPr>
              <a:t>&lt;comment&gt;</a:t>
            </a:r>
            <a:r>
              <a:rPr lang="en-KR"/>
              <a:t>: should not be too long. Format: </a:t>
            </a:r>
            <a:r>
              <a:rPr lang="en-KR" sz="1600">
                <a:highlight>
                  <a:srgbClr val="C0C0C0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[unit] explanation</a:t>
            </a:r>
            <a:endParaRPr lang="en-KR">
              <a:highlight>
                <a:srgbClr val="C0C0C0"/>
              </a:highlight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1"/>
            <a:r>
              <a:rPr lang="en-KR"/>
              <a:t>You will always see: SIMPLE, BITPIX, NAXIS</a:t>
            </a:r>
          </a:p>
          <a:p>
            <a:pPr lvl="1"/>
            <a:r>
              <a:rPr lang="en-KR"/>
              <a:t>Important </a:t>
            </a:r>
            <a:r>
              <a:rPr lang="en-KR" b="1" u="sng"/>
              <a:t>standard</a:t>
            </a:r>
            <a:r>
              <a:rPr lang="en-KR"/>
              <a:t> keywords</a:t>
            </a:r>
          </a:p>
          <a:p>
            <a:pPr lvl="2"/>
            <a:r>
              <a:rPr lang="en-KR">
                <a:latin typeface="Consolas" panose="020B0609020204030204" pitchFamily="49" charset="0"/>
                <a:cs typeface="Consolas" panose="020B0609020204030204" pitchFamily="49" charset="0"/>
              </a:rPr>
              <a:t>DATE-OBS</a:t>
            </a:r>
            <a:r>
              <a:rPr lang="en-KR"/>
              <a:t>: Standard says </a:t>
            </a:r>
            <a:r>
              <a:rPr lang="en-KR">
                <a:latin typeface="Consolas" panose="020B0609020204030204" pitchFamily="49" charset="0"/>
                <a:cs typeface="Consolas" panose="020B0609020204030204" pitchFamily="49" charset="0"/>
              </a:rPr>
              <a:t>&lt;YYYY-MM-DD&gt;T&lt;HH:MM:SS&gt; </a:t>
            </a:r>
            <a:r>
              <a:rPr lang="en-KR"/>
              <a:t>in UT (start of exp)</a:t>
            </a:r>
          </a:p>
          <a:p>
            <a:pPr lvl="2"/>
            <a:r>
              <a:rPr lang="en-KR">
                <a:latin typeface="Consolas" panose="020B0609020204030204" pitchFamily="49" charset="0"/>
                <a:cs typeface="Consolas" panose="020B0609020204030204" pitchFamily="49" charset="0"/>
              </a:rPr>
              <a:t>EXPTIME</a:t>
            </a:r>
            <a:r>
              <a:rPr lang="en-KR"/>
              <a:t>: Exposure time (usually in sec); some people also use </a:t>
            </a:r>
            <a:r>
              <a:rPr lang="en-KR">
                <a:latin typeface="Consolas" panose="020B0609020204030204" pitchFamily="49" charset="0"/>
                <a:cs typeface="Consolas" panose="020B0609020204030204" pitchFamily="49" charset="0"/>
              </a:rPr>
              <a:t>EXPOS(URE)</a:t>
            </a:r>
          </a:p>
          <a:p>
            <a:pPr lvl="2"/>
            <a:r>
              <a:rPr lang="en-KR">
                <a:latin typeface="Consolas" panose="020B0609020204030204" pitchFamily="49" charset="0"/>
                <a:cs typeface="Consolas" panose="020B0609020204030204" pitchFamily="49" charset="0"/>
              </a:rPr>
              <a:t>OBJECT</a:t>
            </a:r>
            <a:r>
              <a:rPr lang="en-KR"/>
              <a:t>: The target of observation</a:t>
            </a:r>
          </a:p>
          <a:p>
            <a:pPr lvl="2"/>
            <a:r>
              <a:rPr lang="en-KR">
                <a:latin typeface="Consolas" panose="020B0609020204030204" pitchFamily="49" charset="0"/>
                <a:cs typeface="Consolas" panose="020B0609020204030204" pitchFamily="49" charset="0"/>
              </a:rPr>
              <a:t>GAIN/RDNOISE</a:t>
            </a:r>
            <a:r>
              <a:rPr lang="en-KR"/>
              <a:t>: Gain (e/adu) and readout noise (e). </a:t>
            </a:r>
            <a:r>
              <a:rPr lang="en-KR">
                <a:latin typeface="Consolas" panose="020B0609020204030204" pitchFamily="49" charset="0"/>
                <a:cs typeface="Consolas" panose="020B0609020204030204" pitchFamily="49" charset="0"/>
              </a:rPr>
              <a:t>EGAIN</a:t>
            </a:r>
            <a:r>
              <a:rPr lang="en-KR"/>
              <a:t> is non standard.</a:t>
            </a:r>
          </a:p>
          <a:p>
            <a:pPr lvl="1"/>
            <a:r>
              <a:rPr lang="en-KR"/>
              <a:t>Also important</a:t>
            </a:r>
          </a:p>
          <a:p>
            <a:pPr lvl="2"/>
            <a:r>
              <a:rPr lang="en-KR">
                <a:latin typeface="Consolas" panose="020B0609020204030204" pitchFamily="49" charset="0"/>
                <a:cs typeface="Consolas" panose="020B0609020204030204" pitchFamily="49" charset="0"/>
              </a:rPr>
              <a:t>HISTORY/COMMENT</a:t>
            </a:r>
            <a:r>
              <a:rPr lang="en-KR"/>
              <a:t>: tells you what have been done to this image.</a:t>
            </a:r>
          </a:p>
          <a:p>
            <a:pPr lvl="2"/>
            <a:r>
              <a:rPr lang="en-KR">
                <a:latin typeface="Consolas" panose="020B0609020204030204" pitchFamily="49" charset="0"/>
                <a:cs typeface="Consolas" panose="020B0609020204030204" pitchFamily="49" charset="0"/>
              </a:rPr>
              <a:t>FILTER, FILT, …</a:t>
            </a:r>
            <a:r>
              <a:rPr lang="en-KR"/>
              <a:t>: Filter information.</a:t>
            </a:r>
          </a:p>
          <a:p>
            <a:pPr lvl="2"/>
            <a:r>
              <a:rPr lang="en-KR">
                <a:latin typeface="Consolas" panose="020B0609020204030204" pitchFamily="49" charset="0"/>
                <a:cs typeface="Consolas" panose="020B0609020204030204" pitchFamily="49" charset="0"/>
              </a:rPr>
              <a:t>IMAGETYP</a:t>
            </a:r>
            <a:r>
              <a:rPr lang="en-KR"/>
              <a:t>: bias/dark = Dark Frame, flat/object/etc : Light Frame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5454738-895E-B340-824C-6E46A4AEDC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KR"/>
              <a:t>CCD data format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24BAC7E-6E4A-374F-8682-57ED3AA97D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89551" y="0"/>
            <a:ext cx="440245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070462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5A3E6C22-A407-E64E-A122-D93EC175B5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1009" y="936953"/>
            <a:ext cx="7689916" cy="5250091"/>
          </a:xfrm>
        </p:spPr>
        <p:txBody>
          <a:bodyPr/>
          <a:lstStyle/>
          <a:p>
            <a:r>
              <a:rPr lang="en-KR"/>
              <a:t>CCD data contains at least 2 parts: header and data.</a:t>
            </a:r>
          </a:p>
          <a:p>
            <a:r>
              <a:rPr lang="en-KR" b="1" u="sng"/>
              <a:t>Data</a:t>
            </a:r>
            <a:r>
              <a:rPr lang="en-KR"/>
              <a:t>: N-D data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F2ACAAA2-C8A2-6F41-8F1D-8A8F0B9980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KR"/>
              <a:t>CCD data format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F51BCA8-4223-A441-86BA-59758CDF09A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2331" y="2832114"/>
            <a:ext cx="5911114" cy="3921234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FC68D0B-9895-0A46-998C-D524F9FBC153}"/>
              </a:ext>
            </a:extLst>
          </p:cNvPr>
          <p:cNvSpPr txBox="1"/>
          <p:nvPr/>
        </p:nvSpPr>
        <p:spPr>
          <a:xfrm>
            <a:off x="567558" y="2161159"/>
            <a:ext cx="4035973" cy="5309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KR"/>
              <a:t>2-D</a:t>
            </a:r>
          </a:p>
          <a:p>
            <a:r>
              <a:rPr lang="en-KR" sz="1050"/>
              <a:t>(1999 KW4, SNUO 1m photometry; 2019-06-02)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5729CE5-5E69-384E-B181-9AEC7A156B4A}"/>
              </a:ext>
            </a:extLst>
          </p:cNvPr>
          <p:cNvSpPr txBox="1"/>
          <p:nvPr/>
        </p:nvSpPr>
        <p:spPr>
          <a:xfrm>
            <a:off x="7907456" y="451438"/>
            <a:ext cx="407433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KR"/>
              <a:t>3-D (IFU) </a:t>
            </a:r>
          </a:p>
          <a:p>
            <a:r>
              <a:rPr lang="en-KR" sz="1100"/>
              <a:t>(NGC 5728, VLT MUSE Narrow Field Mode</a:t>
            </a:r>
          </a:p>
          <a:p>
            <a:r>
              <a:rPr lang="en-KR" sz="1100"/>
              <a:t> Courtesy of Jaejin Shin to Yoonsoo bach, 2020-04-14)</a:t>
            </a:r>
          </a:p>
        </p:txBody>
      </p:sp>
      <p:pic>
        <p:nvPicPr>
          <p:cNvPr id="8" name="Screen Recording 2020-04-14 at 12.03.05.mp4" descr="Screen Recording 2020-04-14 at 12.03.05.mp4">
            <a:hlinkClick r:id="" action="ppaction://media"/>
            <a:extLst>
              <a:ext uri="{FF2B5EF4-FFF2-40B4-BE49-F238E27FC236}">
                <a16:creationId xmlns:a16="http://schemas.microsoft.com/office/drawing/2014/main" id="{71B34728-F849-3D4E-8F57-C03F00E8F55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7098160" y="1198178"/>
            <a:ext cx="5093839" cy="56598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02625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093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017C8C00-93C1-4E45-9735-80886DFF11E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KR"/>
              <a:t>Before CCD…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2DCFCE1B-3740-A64B-95CC-CDB32C7653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KR"/>
              <a:t>Digression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B127AC3-2A9D-FE46-B354-48C89AA85BA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7172" y="1324507"/>
            <a:ext cx="3753374" cy="486507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FE094432-9AE4-3948-8A2F-2F490F87993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0800000">
            <a:off x="4114382" y="1656927"/>
            <a:ext cx="3201454" cy="436609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6D9F89C6-6D66-9044-BFB0-4F5BFEEF494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59671" y="1157427"/>
            <a:ext cx="4555268" cy="5365093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597A939B-2979-B043-8895-AB0EE33F2920}"/>
              </a:ext>
            </a:extLst>
          </p:cNvPr>
          <p:cNvSpPr txBox="1"/>
          <p:nvPr/>
        </p:nvSpPr>
        <p:spPr>
          <a:xfrm>
            <a:off x="7447520" y="700394"/>
            <a:ext cx="4535736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KR" sz="1100"/>
              <a:t>SNU astro library, </a:t>
            </a:r>
          </a:p>
          <a:p>
            <a:r>
              <a:rPr lang="en-KR" sz="1100"/>
              <a:t>from Ohio State University Radio Observatory 1979, A. S. Dixon et al.</a:t>
            </a:r>
          </a:p>
        </p:txBody>
      </p:sp>
    </p:spTree>
    <p:extLst>
      <p:ext uri="{BB962C8B-B14F-4D97-AF65-F5344CB8AC3E}">
        <p14:creationId xmlns:p14="http://schemas.microsoft.com/office/powerpoint/2010/main" val="74252258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G_7541.mp4" descr="IMG_7541.mp4">
            <a:hlinkClick r:id="" action="ppaction://media"/>
            <a:extLst>
              <a:ext uri="{FF2B5EF4-FFF2-40B4-BE49-F238E27FC236}">
                <a16:creationId xmlns:a16="http://schemas.microsoft.com/office/drawing/2014/main" id="{6A713F0C-C91E-E145-8958-8C1074D1EAC8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61008" y="42920"/>
            <a:ext cx="3806907" cy="6772160"/>
          </a:xfr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F375EA1B-CD47-3A4C-9D40-85108820BE29}"/>
              </a:ext>
            </a:extLst>
          </p:cNvPr>
          <p:cNvSpPr txBox="1"/>
          <p:nvPr/>
        </p:nvSpPr>
        <p:spPr>
          <a:xfrm>
            <a:off x="4929352" y="1156138"/>
            <a:ext cx="519211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KR"/>
              <a:t>Matching the sky image with known catalog</a:t>
            </a:r>
          </a:p>
          <a:p>
            <a:pPr algn="ctr"/>
            <a:endParaRPr lang="en-KR">
              <a:sym typeface="Wingdings" pitchFamily="2" charset="2"/>
            </a:endParaRPr>
          </a:p>
          <a:p>
            <a:pPr algn="ctr"/>
            <a:r>
              <a:rPr lang="en-KR">
                <a:sym typeface="Wingdings" pitchFamily="2" charset="2"/>
              </a:rPr>
              <a:t>pixel coordinate ⇔ RA/DEC etc</a:t>
            </a:r>
            <a:endParaRPr lang="en-KR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FF9A806-D26B-5A48-9ED7-4A00044C259A}"/>
              </a:ext>
            </a:extLst>
          </p:cNvPr>
          <p:cNvSpPr txBox="1"/>
          <p:nvPr/>
        </p:nvSpPr>
        <p:spPr>
          <a:xfrm>
            <a:off x="5465379" y="4778533"/>
            <a:ext cx="575966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Quick Quiz: </a:t>
            </a:r>
          </a:p>
          <a:p>
            <a:r>
              <a:rPr lang="en-US"/>
              <a:t>Stars are point sources.</a:t>
            </a:r>
          </a:p>
          <a:p>
            <a:r>
              <a:rPr lang="en-US"/>
              <a:t>Why are bright stars larger in the image?</a:t>
            </a:r>
            <a:endParaRPr lang="en-KR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E45BB4B-6145-5741-92A8-10BD1636761B}"/>
              </a:ext>
            </a:extLst>
          </p:cNvPr>
          <p:cNvSpPr txBox="1"/>
          <p:nvPr/>
        </p:nvSpPr>
        <p:spPr>
          <a:xfrm>
            <a:off x="5717628" y="2259724"/>
            <a:ext cx="4572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KR"/>
              <a:t>The functional form for this conversion is called </a:t>
            </a:r>
            <a:r>
              <a:rPr lang="en-KR">
                <a:solidFill>
                  <a:srgbClr val="FF0000"/>
                </a:solidFill>
              </a:rPr>
              <a:t>WCS (World Coordinate System)</a:t>
            </a:r>
          </a:p>
        </p:txBody>
      </p:sp>
    </p:spTree>
    <p:extLst>
      <p:ext uri="{BB962C8B-B14F-4D97-AF65-F5344CB8AC3E}">
        <p14:creationId xmlns:p14="http://schemas.microsoft.com/office/powerpoint/2010/main" val="788791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47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Retrospect">
  <a:themeElements>
    <a:clrScheme name="Retrospect">
      <a:dk1>
        <a:sysClr val="windowText" lastClr="000000"/>
      </a:dk1>
      <a:lt1>
        <a:sysClr val="window" lastClr="FFFFFF"/>
      </a:lt1>
      <a:dk2>
        <a:srgbClr val="344068"/>
      </a:dk2>
      <a:lt2>
        <a:srgbClr val="D9E0E6"/>
      </a:lt2>
      <a:accent1>
        <a:srgbClr val="1CADE4"/>
      </a:accent1>
      <a:accent2>
        <a:srgbClr val="2683C6"/>
      </a:accent2>
      <a:accent3>
        <a:srgbClr val="28C4CC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Times New Roman-Arial">
      <a:majorFont>
        <a:latin typeface="Times New Roman" panose="02020603050405020304"/>
        <a:ea typeface=""/>
        <a:cs typeface=""/>
        <a:font script="Jpan" typeface="ＭＳ Ｐ明朝"/>
        <a:font script="Hang" typeface="바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돋움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ysbach_template02" id="{350CE643-6C39-B744-9823-DD43B047443D}" vid="{3F4571B0-D8DD-6F40-BA83-503F63DB339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ysbach_template02</Template>
  <TotalTime>2112</TotalTime>
  <Words>503</Words>
  <Application>Microsoft Macintosh PowerPoint</Application>
  <PresentationFormat>Widescreen</PresentationFormat>
  <Paragraphs>62</Paragraphs>
  <Slides>8</Slides>
  <Notes>2</Notes>
  <HiddenSlides>0</HiddenSlides>
  <MMClips>2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6" baseType="lpstr">
      <vt:lpstr>UniversLTPro-45Light</vt:lpstr>
      <vt:lpstr>Arial</vt:lpstr>
      <vt:lpstr>Calibri</vt:lpstr>
      <vt:lpstr>Cambria Math</vt:lpstr>
      <vt:lpstr>Consolas</vt:lpstr>
      <vt:lpstr>Times New Roman</vt:lpstr>
      <vt:lpstr>Wingdings</vt:lpstr>
      <vt:lpstr>Retrospect</vt:lpstr>
      <vt:lpstr>CCD Data  for   SNU_AO class</vt:lpstr>
      <vt:lpstr>Contents</vt:lpstr>
      <vt:lpstr>History of CCDs</vt:lpstr>
      <vt:lpstr>CCD data format</vt:lpstr>
      <vt:lpstr>CCD data format</vt:lpstr>
      <vt:lpstr>CCD data format</vt:lpstr>
      <vt:lpstr>Digression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Bach Yoonsoo</dc:creator>
  <cp:lastModifiedBy>박윤수</cp:lastModifiedBy>
  <cp:revision>153</cp:revision>
  <dcterms:created xsi:type="dcterms:W3CDTF">2020-04-01T14:45:09Z</dcterms:created>
  <dcterms:modified xsi:type="dcterms:W3CDTF">2021-03-24T07:24:24Z</dcterms:modified>
</cp:coreProperties>
</file>

<file path=docProps/thumbnail.jpeg>
</file>